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47"/>
  </p:notesMasterIdLst>
  <p:sldIdLst>
    <p:sldId id="321" r:id="rId5"/>
    <p:sldId id="323" r:id="rId6"/>
    <p:sldId id="325" r:id="rId7"/>
    <p:sldId id="328" r:id="rId8"/>
    <p:sldId id="378" r:id="rId9"/>
    <p:sldId id="338" r:id="rId10"/>
    <p:sldId id="340" r:id="rId11"/>
    <p:sldId id="342" r:id="rId12"/>
    <p:sldId id="343" r:id="rId13"/>
    <p:sldId id="345" r:id="rId14"/>
    <p:sldId id="379" r:id="rId15"/>
    <p:sldId id="346" r:id="rId16"/>
    <p:sldId id="347" r:id="rId17"/>
    <p:sldId id="348" r:id="rId18"/>
    <p:sldId id="349" r:id="rId19"/>
    <p:sldId id="355" r:id="rId20"/>
    <p:sldId id="367" r:id="rId21"/>
    <p:sldId id="41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56" r:id="rId30"/>
    <p:sldId id="376" r:id="rId31"/>
    <p:sldId id="358" r:id="rId32"/>
    <p:sldId id="407" r:id="rId33"/>
    <p:sldId id="408" r:id="rId34"/>
    <p:sldId id="359" r:id="rId35"/>
    <p:sldId id="404" r:id="rId36"/>
    <p:sldId id="405" r:id="rId37"/>
    <p:sldId id="360" r:id="rId38"/>
    <p:sldId id="403" r:id="rId39"/>
    <p:sldId id="361" r:id="rId40"/>
    <p:sldId id="400" r:id="rId41"/>
    <p:sldId id="401" r:id="rId42"/>
    <p:sldId id="402" r:id="rId43"/>
    <p:sldId id="377" r:id="rId44"/>
    <p:sldId id="366" r:id="rId45"/>
    <p:sldId id="364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  <a:srgbClr val="EBAFB5"/>
    <a:srgbClr val="F34B77"/>
    <a:srgbClr val="020000"/>
    <a:srgbClr val="30303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C7FB7-5E3E-4FC1-B6A2-1D300DD718C4}" type="doc">
      <dgm:prSet loTypeId="urn:microsoft.com/office/officeart/2005/8/layout/process2" loCatId="process" qsTypeId="urn:microsoft.com/office/officeart/2005/8/quickstyle/simple1" qsCatId="simple" csTypeId="urn:microsoft.com/office/officeart/2005/8/colors/accent2_5" csCatId="accent2" phldr="1"/>
      <dgm:spPr/>
    </dgm:pt>
    <dgm:pt modelId="{639DC85B-8F02-458D-ACA2-DE2AC3F13837}">
      <dgm:prSet phldrT="[Texto]" custT="1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pt-BR" sz="1400" b="1" dirty="0"/>
            <a:t>Fluxo de acesso</a:t>
          </a:r>
        </a:p>
      </dgm:t>
    </dgm:pt>
    <dgm:pt modelId="{1E4BCE07-E74B-4610-8DD3-AF0F16594861}" type="parTrans" cxnId="{833F00C2-9BBA-417D-92D3-C64AD22F019D}">
      <dgm:prSet/>
      <dgm:spPr/>
      <dgm:t>
        <a:bodyPr/>
        <a:lstStyle/>
        <a:p>
          <a:endParaRPr lang="pt-BR" sz="2000" b="1"/>
        </a:p>
      </dgm:t>
    </dgm:pt>
    <dgm:pt modelId="{37583208-1FB5-4A4B-A9F5-EDECFBEDC45E}" type="sibTrans" cxnId="{833F00C2-9BBA-417D-92D3-C64AD22F019D}">
      <dgm:prSet/>
      <dgm:spPr/>
      <dgm:t>
        <a:bodyPr/>
        <a:lstStyle/>
        <a:p>
          <a:endParaRPr lang="pt-BR" sz="2000" b="1"/>
        </a:p>
      </dgm:t>
    </dgm:pt>
    <dgm:pt modelId="{828E1776-67CD-468F-B934-2E94209320EC}">
      <dgm:prSet phldrT="[Texto]" custT="1"/>
      <dgm:spPr/>
      <dgm:t>
        <a:bodyPr/>
        <a:lstStyle/>
        <a:p>
          <a:r>
            <a:rPr lang="pt-BR" sz="1400" b="1" dirty="0"/>
            <a:t>Coordenador</a:t>
          </a:r>
        </a:p>
      </dgm:t>
    </dgm:pt>
    <dgm:pt modelId="{060AF051-74CE-4320-885A-0FE347BACA97}" type="parTrans" cxnId="{A6A4484F-C3E8-4041-A050-C35EF90B1EA9}">
      <dgm:prSet/>
      <dgm:spPr/>
      <dgm:t>
        <a:bodyPr/>
        <a:lstStyle/>
        <a:p>
          <a:endParaRPr lang="pt-BR" sz="2000" b="1"/>
        </a:p>
      </dgm:t>
    </dgm:pt>
    <dgm:pt modelId="{D44025D7-F33F-430B-B1CB-6E9B1F62F3A8}" type="sibTrans" cxnId="{A6A4484F-C3E8-4041-A050-C35EF90B1EA9}">
      <dgm:prSet/>
      <dgm:spPr/>
      <dgm:t>
        <a:bodyPr/>
        <a:lstStyle/>
        <a:p>
          <a:endParaRPr lang="pt-BR" sz="2000" b="1"/>
        </a:p>
      </dgm:t>
    </dgm:pt>
    <dgm:pt modelId="{495AD399-83E0-42A7-BC38-CBDBB78D78C8}">
      <dgm:prSet phldrT="[Texto]" custT="1"/>
      <dgm:spPr/>
      <dgm:t>
        <a:bodyPr/>
        <a:lstStyle/>
        <a:p>
          <a:r>
            <a:rPr lang="pt-BR" sz="1400" b="1" dirty="0"/>
            <a:t>Diretor</a:t>
          </a:r>
        </a:p>
      </dgm:t>
    </dgm:pt>
    <dgm:pt modelId="{8B9F524C-1B11-463A-A8EB-3AB1D6DFBBA1}" type="sibTrans" cxnId="{E56D4E60-04BB-404F-B6C9-65CE18DE6434}">
      <dgm:prSet/>
      <dgm:spPr/>
      <dgm:t>
        <a:bodyPr/>
        <a:lstStyle/>
        <a:p>
          <a:endParaRPr lang="pt-BR" sz="2000" b="1"/>
        </a:p>
      </dgm:t>
    </dgm:pt>
    <dgm:pt modelId="{78A0B35E-23CE-4B66-90DD-70057CF7D976}" type="parTrans" cxnId="{E56D4E60-04BB-404F-B6C9-65CE18DE6434}">
      <dgm:prSet/>
      <dgm:spPr/>
      <dgm:t>
        <a:bodyPr/>
        <a:lstStyle/>
        <a:p>
          <a:endParaRPr lang="pt-BR" sz="2000" b="1"/>
        </a:p>
      </dgm:t>
    </dgm:pt>
    <dgm:pt modelId="{17A7F2D7-ACF6-4E0A-834B-B082A183C5E0}">
      <dgm:prSet phldrT="[Texto]" custT="1"/>
      <dgm:spPr/>
      <dgm:t>
        <a:bodyPr/>
        <a:lstStyle/>
        <a:p>
          <a:r>
            <a:rPr lang="pt-BR" sz="1400" b="1"/>
            <a:t>Professor</a:t>
          </a:r>
          <a:endParaRPr lang="pt-BR" sz="1400" b="1" dirty="0"/>
        </a:p>
      </dgm:t>
    </dgm:pt>
    <dgm:pt modelId="{BDAF6C89-326C-42B9-B0F5-47A3CEBBEC88}" type="parTrans" cxnId="{8E7F501D-6A70-4545-9B2B-92A488C064EC}">
      <dgm:prSet/>
      <dgm:spPr/>
      <dgm:t>
        <a:bodyPr/>
        <a:lstStyle/>
        <a:p>
          <a:endParaRPr lang="pt-BR"/>
        </a:p>
      </dgm:t>
    </dgm:pt>
    <dgm:pt modelId="{2C7E6A55-0DB8-4CB6-8E2A-D0F9C530C807}" type="sibTrans" cxnId="{8E7F501D-6A70-4545-9B2B-92A488C064EC}">
      <dgm:prSet/>
      <dgm:spPr/>
      <dgm:t>
        <a:bodyPr/>
        <a:lstStyle/>
        <a:p>
          <a:endParaRPr lang="pt-BR"/>
        </a:p>
      </dgm:t>
    </dgm:pt>
    <dgm:pt modelId="{911D4019-8711-44A6-8F2C-8484066847E5}" type="pres">
      <dgm:prSet presAssocID="{57DC7FB7-5E3E-4FC1-B6A2-1D300DD718C4}" presName="linearFlow" presStyleCnt="0">
        <dgm:presLayoutVars>
          <dgm:resizeHandles val="exact"/>
        </dgm:presLayoutVars>
      </dgm:prSet>
      <dgm:spPr/>
    </dgm:pt>
    <dgm:pt modelId="{41646295-43BE-43CB-A796-65BFCDE4F809}" type="pres">
      <dgm:prSet presAssocID="{639DC85B-8F02-458D-ACA2-DE2AC3F13837}" presName="node" presStyleLbl="node1" presStyleIdx="0" presStyleCnt="4">
        <dgm:presLayoutVars>
          <dgm:bulletEnabled val="1"/>
        </dgm:presLayoutVars>
      </dgm:prSet>
      <dgm:spPr/>
    </dgm:pt>
    <dgm:pt modelId="{7690A8D3-F19E-4A24-8A95-DA4983F7F7C3}" type="pres">
      <dgm:prSet presAssocID="{37583208-1FB5-4A4B-A9F5-EDECFBEDC45E}" presName="sibTrans" presStyleLbl="sibTrans2D1" presStyleIdx="0" presStyleCnt="3"/>
      <dgm:spPr/>
    </dgm:pt>
    <dgm:pt modelId="{2F457D59-7055-48E5-A263-81FEAD7F936B}" type="pres">
      <dgm:prSet presAssocID="{37583208-1FB5-4A4B-A9F5-EDECFBEDC45E}" presName="connectorText" presStyleLbl="sibTrans2D1" presStyleIdx="0" presStyleCnt="3"/>
      <dgm:spPr/>
    </dgm:pt>
    <dgm:pt modelId="{D911EA7C-FA8D-446E-912C-583E16AB9D7D}" type="pres">
      <dgm:prSet presAssocID="{17A7F2D7-ACF6-4E0A-834B-B082A183C5E0}" presName="node" presStyleLbl="node1" presStyleIdx="1" presStyleCnt="4">
        <dgm:presLayoutVars>
          <dgm:bulletEnabled val="1"/>
        </dgm:presLayoutVars>
      </dgm:prSet>
      <dgm:spPr/>
    </dgm:pt>
    <dgm:pt modelId="{60E17664-F8DF-4362-ACC9-E6C7C30AB9A2}" type="pres">
      <dgm:prSet presAssocID="{2C7E6A55-0DB8-4CB6-8E2A-D0F9C530C807}" presName="sibTrans" presStyleLbl="sibTrans2D1" presStyleIdx="1" presStyleCnt="3"/>
      <dgm:spPr/>
    </dgm:pt>
    <dgm:pt modelId="{BE63606D-142F-4AD6-8ED7-80ABE0A2B53F}" type="pres">
      <dgm:prSet presAssocID="{2C7E6A55-0DB8-4CB6-8E2A-D0F9C530C807}" presName="connectorText" presStyleLbl="sibTrans2D1" presStyleIdx="1" presStyleCnt="3"/>
      <dgm:spPr/>
    </dgm:pt>
    <dgm:pt modelId="{6DF2FBAF-7F69-49E3-82C1-FBC84931E9A0}" type="pres">
      <dgm:prSet presAssocID="{828E1776-67CD-468F-B934-2E94209320EC}" presName="node" presStyleLbl="node1" presStyleIdx="2" presStyleCnt="4">
        <dgm:presLayoutVars>
          <dgm:bulletEnabled val="1"/>
        </dgm:presLayoutVars>
      </dgm:prSet>
      <dgm:spPr/>
    </dgm:pt>
    <dgm:pt modelId="{E6323828-CB34-4523-AED9-822ACCB49AD9}" type="pres">
      <dgm:prSet presAssocID="{D44025D7-F33F-430B-B1CB-6E9B1F62F3A8}" presName="sibTrans" presStyleLbl="sibTrans2D1" presStyleIdx="2" presStyleCnt="3"/>
      <dgm:spPr/>
    </dgm:pt>
    <dgm:pt modelId="{6C8DE6F2-6A15-43C2-9E10-B42E8ED4FF06}" type="pres">
      <dgm:prSet presAssocID="{D44025D7-F33F-430B-B1CB-6E9B1F62F3A8}" presName="connectorText" presStyleLbl="sibTrans2D1" presStyleIdx="2" presStyleCnt="3"/>
      <dgm:spPr/>
    </dgm:pt>
    <dgm:pt modelId="{E25F59A8-54C2-4F59-8520-0145DBB70621}" type="pres">
      <dgm:prSet presAssocID="{495AD399-83E0-42A7-BC38-CBDBB78D78C8}" presName="node" presStyleLbl="node1" presStyleIdx="3" presStyleCnt="4">
        <dgm:presLayoutVars>
          <dgm:bulletEnabled val="1"/>
        </dgm:presLayoutVars>
      </dgm:prSet>
      <dgm:spPr/>
    </dgm:pt>
  </dgm:ptLst>
  <dgm:cxnLst>
    <dgm:cxn modelId="{8E7F501D-6A70-4545-9B2B-92A488C064EC}" srcId="{57DC7FB7-5E3E-4FC1-B6A2-1D300DD718C4}" destId="{17A7F2D7-ACF6-4E0A-834B-B082A183C5E0}" srcOrd="1" destOrd="0" parTransId="{BDAF6C89-326C-42B9-B0F5-47A3CEBBEC88}" sibTransId="{2C7E6A55-0DB8-4CB6-8E2A-D0F9C530C807}"/>
    <dgm:cxn modelId="{9DCB5D2D-107A-4F3F-8F54-99D4095920AA}" type="presOf" srcId="{D44025D7-F33F-430B-B1CB-6E9B1F62F3A8}" destId="{6C8DE6F2-6A15-43C2-9E10-B42E8ED4FF06}" srcOrd="1" destOrd="0" presId="urn:microsoft.com/office/officeart/2005/8/layout/process2"/>
    <dgm:cxn modelId="{DF90E031-2A3F-417F-8380-E5DCA5F26E2A}" type="presOf" srcId="{495AD399-83E0-42A7-BC38-CBDBB78D78C8}" destId="{E25F59A8-54C2-4F59-8520-0145DBB70621}" srcOrd="0" destOrd="0" presId="urn:microsoft.com/office/officeart/2005/8/layout/process2"/>
    <dgm:cxn modelId="{807DFB40-5857-454A-BAB6-9276294B44D2}" type="presOf" srcId="{639DC85B-8F02-458D-ACA2-DE2AC3F13837}" destId="{41646295-43BE-43CB-A796-65BFCDE4F809}" srcOrd="0" destOrd="0" presId="urn:microsoft.com/office/officeart/2005/8/layout/process2"/>
    <dgm:cxn modelId="{E56D4E60-04BB-404F-B6C9-65CE18DE6434}" srcId="{57DC7FB7-5E3E-4FC1-B6A2-1D300DD718C4}" destId="{495AD399-83E0-42A7-BC38-CBDBB78D78C8}" srcOrd="3" destOrd="0" parTransId="{78A0B35E-23CE-4B66-90DD-70057CF7D976}" sibTransId="{8B9F524C-1B11-463A-A8EB-3AB1D6DFBBA1}"/>
    <dgm:cxn modelId="{7B401444-EA20-46F2-83A4-33BE269F5C47}" type="presOf" srcId="{2C7E6A55-0DB8-4CB6-8E2A-D0F9C530C807}" destId="{BE63606D-142F-4AD6-8ED7-80ABE0A2B53F}" srcOrd="1" destOrd="0" presId="urn:microsoft.com/office/officeart/2005/8/layout/process2"/>
    <dgm:cxn modelId="{FCA2636F-0CFF-456B-B5C8-41F65BA382D4}" type="presOf" srcId="{17A7F2D7-ACF6-4E0A-834B-B082A183C5E0}" destId="{D911EA7C-FA8D-446E-912C-583E16AB9D7D}" srcOrd="0" destOrd="0" presId="urn:microsoft.com/office/officeart/2005/8/layout/process2"/>
    <dgm:cxn modelId="{A6A4484F-C3E8-4041-A050-C35EF90B1EA9}" srcId="{57DC7FB7-5E3E-4FC1-B6A2-1D300DD718C4}" destId="{828E1776-67CD-468F-B934-2E94209320EC}" srcOrd="2" destOrd="0" parTransId="{060AF051-74CE-4320-885A-0FE347BACA97}" sibTransId="{D44025D7-F33F-430B-B1CB-6E9B1F62F3A8}"/>
    <dgm:cxn modelId="{1A01DD84-92E7-471A-B01C-1368EAC88366}" type="presOf" srcId="{57DC7FB7-5E3E-4FC1-B6A2-1D300DD718C4}" destId="{911D4019-8711-44A6-8F2C-8484066847E5}" srcOrd="0" destOrd="0" presId="urn:microsoft.com/office/officeart/2005/8/layout/process2"/>
    <dgm:cxn modelId="{9533BC91-A05D-4E49-920E-56398A0172DD}" type="presOf" srcId="{37583208-1FB5-4A4B-A9F5-EDECFBEDC45E}" destId="{7690A8D3-F19E-4A24-8A95-DA4983F7F7C3}" srcOrd="0" destOrd="0" presId="urn:microsoft.com/office/officeart/2005/8/layout/process2"/>
    <dgm:cxn modelId="{64483EAF-F8D1-4130-8FFC-834B303BBD40}" type="presOf" srcId="{D44025D7-F33F-430B-B1CB-6E9B1F62F3A8}" destId="{E6323828-CB34-4523-AED9-822ACCB49AD9}" srcOrd="0" destOrd="0" presId="urn:microsoft.com/office/officeart/2005/8/layout/process2"/>
    <dgm:cxn modelId="{B8E1D6B0-C6E3-4539-A98C-D6F1115AEC60}" type="presOf" srcId="{37583208-1FB5-4A4B-A9F5-EDECFBEDC45E}" destId="{2F457D59-7055-48E5-A263-81FEAD7F936B}" srcOrd="1" destOrd="0" presId="urn:microsoft.com/office/officeart/2005/8/layout/process2"/>
    <dgm:cxn modelId="{833F00C2-9BBA-417D-92D3-C64AD22F019D}" srcId="{57DC7FB7-5E3E-4FC1-B6A2-1D300DD718C4}" destId="{639DC85B-8F02-458D-ACA2-DE2AC3F13837}" srcOrd="0" destOrd="0" parTransId="{1E4BCE07-E74B-4610-8DD3-AF0F16594861}" sibTransId="{37583208-1FB5-4A4B-A9F5-EDECFBEDC45E}"/>
    <dgm:cxn modelId="{BFDCD8EA-79B2-4A39-9C47-DBA84EFB84EC}" type="presOf" srcId="{2C7E6A55-0DB8-4CB6-8E2A-D0F9C530C807}" destId="{60E17664-F8DF-4362-ACC9-E6C7C30AB9A2}" srcOrd="0" destOrd="0" presId="urn:microsoft.com/office/officeart/2005/8/layout/process2"/>
    <dgm:cxn modelId="{EB5814ED-DA0C-49C8-9B5E-218508810449}" type="presOf" srcId="{828E1776-67CD-468F-B934-2E94209320EC}" destId="{6DF2FBAF-7F69-49E3-82C1-FBC84931E9A0}" srcOrd="0" destOrd="0" presId="urn:microsoft.com/office/officeart/2005/8/layout/process2"/>
    <dgm:cxn modelId="{945DD121-3D14-40B1-A76B-B082C185209D}" type="presParOf" srcId="{911D4019-8711-44A6-8F2C-8484066847E5}" destId="{41646295-43BE-43CB-A796-65BFCDE4F809}" srcOrd="0" destOrd="0" presId="urn:microsoft.com/office/officeart/2005/8/layout/process2"/>
    <dgm:cxn modelId="{F2E699F3-3850-4ABA-BC96-4E98170B9E46}" type="presParOf" srcId="{911D4019-8711-44A6-8F2C-8484066847E5}" destId="{7690A8D3-F19E-4A24-8A95-DA4983F7F7C3}" srcOrd="1" destOrd="0" presId="urn:microsoft.com/office/officeart/2005/8/layout/process2"/>
    <dgm:cxn modelId="{8AAFD2FC-B797-42B7-AA09-0842D263FE28}" type="presParOf" srcId="{7690A8D3-F19E-4A24-8A95-DA4983F7F7C3}" destId="{2F457D59-7055-48E5-A263-81FEAD7F936B}" srcOrd="0" destOrd="0" presId="urn:microsoft.com/office/officeart/2005/8/layout/process2"/>
    <dgm:cxn modelId="{80FAC455-A326-45DE-B845-F8CE734A8E83}" type="presParOf" srcId="{911D4019-8711-44A6-8F2C-8484066847E5}" destId="{D911EA7C-FA8D-446E-912C-583E16AB9D7D}" srcOrd="2" destOrd="0" presId="urn:microsoft.com/office/officeart/2005/8/layout/process2"/>
    <dgm:cxn modelId="{BC9CFE56-4C92-47E1-8B2E-E7C28A97CD62}" type="presParOf" srcId="{911D4019-8711-44A6-8F2C-8484066847E5}" destId="{60E17664-F8DF-4362-ACC9-E6C7C30AB9A2}" srcOrd="3" destOrd="0" presId="urn:microsoft.com/office/officeart/2005/8/layout/process2"/>
    <dgm:cxn modelId="{64B9BB6F-A059-4493-83FC-ED014E35D658}" type="presParOf" srcId="{60E17664-F8DF-4362-ACC9-E6C7C30AB9A2}" destId="{BE63606D-142F-4AD6-8ED7-80ABE0A2B53F}" srcOrd="0" destOrd="0" presId="urn:microsoft.com/office/officeart/2005/8/layout/process2"/>
    <dgm:cxn modelId="{5779F61E-17F3-405C-9D11-9012339EDE7D}" type="presParOf" srcId="{911D4019-8711-44A6-8F2C-8484066847E5}" destId="{6DF2FBAF-7F69-49E3-82C1-FBC84931E9A0}" srcOrd="4" destOrd="0" presId="urn:microsoft.com/office/officeart/2005/8/layout/process2"/>
    <dgm:cxn modelId="{E7C25429-A889-4190-B3DC-13CBD5D893DC}" type="presParOf" srcId="{911D4019-8711-44A6-8F2C-8484066847E5}" destId="{E6323828-CB34-4523-AED9-822ACCB49AD9}" srcOrd="5" destOrd="0" presId="urn:microsoft.com/office/officeart/2005/8/layout/process2"/>
    <dgm:cxn modelId="{E136C80D-F19C-4021-B119-5465E6612E69}" type="presParOf" srcId="{E6323828-CB34-4523-AED9-822ACCB49AD9}" destId="{6C8DE6F2-6A15-43C2-9E10-B42E8ED4FF06}" srcOrd="0" destOrd="0" presId="urn:microsoft.com/office/officeart/2005/8/layout/process2"/>
    <dgm:cxn modelId="{44906690-C651-4BD1-A2A2-BA462A3D8E91}" type="presParOf" srcId="{911D4019-8711-44A6-8F2C-8484066847E5}" destId="{E25F59A8-54C2-4F59-8520-0145DBB7062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46295-43BE-43CB-A796-65BFCDE4F809}">
      <dsp:nvSpPr>
        <dsp:cNvPr id="0" name=""/>
        <dsp:cNvSpPr/>
      </dsp:nvSpPr>
      <dsp:spPr>
        <a:xfrm>
          <a:off x="1613342" y="2497"/>
          <a:ext cx="1672340" cy="929078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Fluxo de acesso</a:t>
          </a:r>
        </a:p>
      </dsp:txBody>
      <dsp:txXfrm>
        <a:off x="1640554" y="29709"/>
        <a:ext cx="1617916" cy="874654"/>
      </dsp:txXfrm>
    </dsp:sp>
    <dsp:sp modelId="{7690A8D3-F19E-4A24-8A95-DA4983F7F7C3}">
      <dsp:nvSpPr>
        <dsp:cNvPr id="0" name=""/>
        <dsp:cNvSpPr/>
      </dsp:nvSpPr>
      <dsp:spPr>
        <a:xfrm rot="5400000">
          <a:off x="2275310" y="954802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b="1" kern="1200"/>
        </a:p>
      </dsp:txBody>
      <dsp:txXfrm rot="-5400000">
        <a:off x="2324087" y="989643"/>
        <a:ext cx="250851" cy="243883"/>
      </dsp:txXfrm>
    </dsp:sp>
    <dsp:sp modelId="{D911EA7C-FA8D-446E-912C-583E16AB9D7D}">
      <dsp:nvSpPr>
        <dsp:cNvPr id="0" name=""/>
        <dsp:cNvSpPr/>
      </dsp:nvSpPr>
      <dsp:spPr>
        <a:xfrm>
          <a:off x="1613342" y="1396114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/>
            <a:t>Professor</a:t>
          </a:r>
          <a:endParaRPr lang="pt-BR" sz="1400" b="1" kern="1200" dirty="0"/>
        </a:p>
      </dsp:txBody>
      <dsp:txXfrm>
        <a:off x="1640554" y="1423326"/>
        <a:ext cx="1617916" cy="874654"/>
      </dsp:txXfrm>
    </dsp:sp>
    <dsp:sp modelId="{60E17664-F8DF-4362-ACC9-E6C7C30AB9A2}">
      <dsp:nvSpPr>
        <dsp:cNvPr id="0" name=""/>
        <dsp:cNvSpPr/>
      </dsp:nvSpPr>
      <dsp:spPr>
        <a:xfrm rot="5400000">
          <a:off x="2275310" y="2348419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/>
        </a:p>
      </dsp:txBody>
      <dsp:txXfrm rot="-5400000">
        <a:off x="2324087" y="2383260"/>
        <a:ext cx="250851" cy="243883"/>
      </dsp:txXfrm>
    </dsp:sp>
    <dsp:sp modelId="{6DF2FBAF-7F69-49E3-82C1-FBC84931E9A0}">
      <dsp:nvSpPr>
        <dsp:cNvPr id="0" name=""/>
        <dsp:cNvSpPr/>
      </dsp:nvSpPr>
      <dsp:spPr>
        <a:xfrm>
          <a:off x="1613342" y="2789732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Coordenador</a:t>
          </a:r>
        </a:p>
      </dsp:txBody>
      <dsp:txXfrm>
        <a:off x="1640554" y="2816944"/>
        <a:ext cx="1617916" cy="874654"/>
      </dsp:txXfrm>
    </dsp:sp>
    <dsp:sp modelId="{E6323828-CB34-4523-AED9-822ACCB49AD9}">
      <dsp:nvSpPr>
        <dsp:cNvPr id="0" name=""/>
        <dsp:cNvSpPr/>
      </dsp:nvSpPr>
      <dsp:spPr>
        <a:xfrm rot="5400000">
          <a:off x="2275310" y="3742037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b="1" kern="1200"/>
        </a:p>
      </dsp:txBody>
      <dsp:txXfrm rot="-5400000">
        <a:off x="2324087" y="3776878"/>
        <a:ext cx="250851" cy="243883"/>
      </dsp:txXfrm>
    </dsp:sp>
    <dsp:sp modelId="{E25F59A8-54C2-4F59-8520-0145DBB70621}">
      <dsp:nvSpPr>
        <dsp:cNvPr id="0" name=""/>
        <dsp:cNvSpPr/>
      </dsp:nvSpPr>
      <dsp:spPr>
        <a:xfrm>
          <a:off x="1613342" y="4183349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Diretor</a:t>
          </a:r>
        </a:p>
      </dsp:txBody>
      <dsp:txXfrm>
        <a:off x="1640554" y="4210561"/>
        <a:ext cx="1617916" cy="874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mp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tmp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tmp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20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tmp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tmp"/><Relationship Id="rId9" Type="http://schemas.openxmlformats.org/officeDocument/2006/relationships/image" Target="../media/image39.png"/><Relationship Id="rId14" Type="http://schemas.openxmlformats.org/officeDocument/2006/relationships/image" Target="../media/image44.tmp"/><Relationship Id="rId2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mp"/><Relationship Id="rId3" Type="http://schemas.openxmlformats.org/officeDocument/2006/relationships/image" Target="../media/image58.tmp"/><Relationship Id="rId7" Type="http://schemas.openxmlformats.org/officeDocument/2006/relationships/image" Target="../media/image62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10" Type="http://schemas.openxmlformats.org/officeDocument/2006/relationships/image" Target="../media/image65.png"/><Relationship Id="rId4" Type="http://schemas.openxmlformats.org/officeDocument/2006/relationships/image" Target="../media/image59.tmp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7" Type="http://schemas.openxmlformats.org/officeDocument/2006/relationships/image" Target="../media/image70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tmp"/><Relationship Id="rId5" Type="http://schemas.openxmlformats.org/officeDocument/2006/relationships/image" Target="../media/image68.tmp"/><Relationship Id="rId4" Type="http://schemas.openxmlformats.org/officeDocument/2006/relationships/image" Target="../media/image6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m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cl0743\Desktop\videos-completo\video_final.mp4" TargetMode="External"/><Relationship Id="rId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2901164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00087" y="2328863"/>
            <a:ext cx="78438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Caso o aluno fique de Exame, a nota necessária para a sua aprovação passa a ser: 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Nota para aprovação no Exame = (12 – Média Final)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00087" y="2328863"/>
            <a:ext cx="78438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ATENÇÃO – CALENDÁRIO LETIVO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1º. Semestre – 04/02/2018 a 30/06/2018</a:t>
            </a: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2º. Semestre – 01/08/2018 a 20/12/2018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pt-BR" altLang="pt-BR" sz="2400" u="sng" dirty="0">
                <a:solidFill>
                  <a:srgbClr val="FFFF00"/>
                </a:solidFill>
                <a:sym typeface="Wingdings" panose="05000000000000000000" pitchFamily="2" charset="2"/>
              </a:rPr>
              <a:t>NÃO</a:t>
            </a:r>
            <a:r>
              <a:rPr lang="pt-BR" altLang="pt-BR" sz="2400" dirty="0">
                <a:solidFill>
                  <a:srgbClr val="FFFF00"/>
                </a:solidFill>
                <a:sym typeface="Wingdings" panose="05000000000000000000" pitchFamily="2" charset="2"/>
              </a:rPr>
              <a:t> marcar viagens ou qualquer outra atividade, antes do término efetivo do semestre letivo. </a:t>
            </a: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pt-BR" sz="2400" u="sng" dirty="0">
                <a:solidFill>
                  <a:srgbClr val="FFFF00"/>
                </a:solidFill>
                <a:sym typeface="Wingdings" panose="05000000000000000000" pitchFamily="2" charset="2"/>
              </a:rPr>
              <a:t>ATENTAR-SE</a:t>
            </a:r>
            <a:r>
              <a:rPr lang="pt-BR" sz="2400" dirty="0">
                <a:solidFill>
                  <a:srgbClr val="FFFF00"/>
                </a:solidFill>
                <a:sym typeface="Wingdings" panose="05000000000000000000" pitchFamily="2" charset="2"/>
              </a:rPr>
              <a:t> ao calendário no portal do aluno. Considerando a época de provas substitutivas, exames e revisão de provas.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458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91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Conteúdo 3"/>
          <p:cNvSpPr txBox="1">
            <a:spLocks/>
          </p:cNvSpPr>
          <p:nvPr/>
        </p:nvSpPr>
        <p:spPr>
          <a:xfrm>
            <a:off x="141402" y="2907318"/>
            <a:ext cx="8842342" cy="1400732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2800" dirty="0">
                <a:solidFill>
                  <a:srgbClr val="FFFF00"/>
                </a:solidFill>
              </a:rPr>
              <a:t>NAC´s </a:t>
            </a:r>
          </a:p>
          <a:p>
            <a:pPr marR="0" lvl="0" indent="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2800" dirty="0">
                <a:solidFill>
                  <a:srgbClr val="FFFF00"/>
                </a:solidFill>
              </a:rPr>
              <a:t>Notas de Avaliação Continuada</a:t>
            </a:r>
          </a:p>
          <a:p>
            <a:pPr marR="0" lvl="0" indent="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800" dirty="0">
              <a:solidFill>
                <a:srgbClr val="FFFF00"/>
              </a:solidFill>
            </a:endParaRP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200" u="sng" dirty="0">
                <a:solidFill>
                  <a:srgbClr val="F34B77"/>
                </a:solidFill>
              </a:rPr>
              <a:t>Serão 2 por semestre na nossa disciplina</a:t>
            </a: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200" u="sng" dirty="0">
                <a:solidFill>
                  <a:srgbClr val="F34B77"/>
                </a:solidFill>
              </a:rPr>
              <a:t>FAÇAM AS DUAS!</a:t>
            </a:r>
            <a:endParaRPr lang="pt-BR" u="sng" dirty="0">
              <a:solidFill>
                <a:srgbClr val="F34B77"/>
              </a:solidFill>
            </a:endParaRPr>
          </a:p>
          <a:p>
            <a:pPr marL="742950" marR="0" lvl="1" indent="-285750" algn="l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3747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33427" y="184410"/>
            <a:ext cx="8870622" cy="419652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lnSpc>
                <a:spcPct val="150000"/>
              </a:lnSpc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AM - Avaliação Multidisciplinar</a:t>
            </a:r>
            <a:endParaRPr lang="pt-BR" sz="2400" dirty="0">
              <a:solidFill>
                <a:srgbClr val="F34B77"/>
              </a:solidFill>
            </a:endParaRPr>
          </a:p>
          <a:p>
            <a:pPr lvl="0" indent="0" algn="just">
              <a:buFont typeface="Arial"/>
              <a:buNone/>
            </a:pPr>
            <a:endParaRPr lang="pt-BR" sz="2200" b="1" dirty="0">
              <a:solidFill>
                <a:srgbClr val="F34B77"/>
              </a:solidFill>
            </a:endParaRPr>
          </a:p>
          <a:p>
            <a:pPr lvl="0" indent="0" algn="just">
              <a:buFont typeface="Arial"/>
              <a:buNone/>
            </a:pPr>
            <a:r>
              <a:rPr lang="pt-BR" sz="2200" b="1" dirty="0">
                <a:solidFill>
                  <a:srgbClr val="F34B77"/>
                </a:solidFill>
              </a:rPr>
              <a:t>AM é uma PROVA INTEGRADA</a:t>
            </a:r>
          </a:p>
          <a:p>
            <a:pPr lvl="0" indent="0" algn="just">
              <a:buFont typeface="Arial"/>
              <a:buNone/>
            </a:pPr>
            <a:r>
              <a:rPr lang="pt-BR" sz="2200" u="sng" dirty="0">
                <a:solidFill>
                  <a:srgbClr val="F34B77"/>
                </a:solidFill>
              </a:rPr>
              <a:t>OU</a:t>
            </a:r>
          </a:p>
          <a:p>
            <a:pPr lvl="0" indent="0" algn="just">
              <a:buFont typeface="Arial"/>
              <a:buNone/>
            </a:pPr>
            <a:r>
              <a:rPr lang="pt-BR" sz="2200" b="1" dirty="0">
                <a:solidFill>
                  <a:srgbClr val="F34B77"/>
                </a:solidFill>
              </a:rPr>
              <a:t>AM é um projeto (CHALLENGE) a </a:t>
            </a:r>
            <a:r>
              <a:rPr lang="pt-BR" sz="2200" dirty="0">
                <a:solidFill>
                  <a:srgbClr val="F34B77"/>
                </a:solidFill>
              </a:rPr>
              <a:t>ser desenvolvido sob a orientação dos professores do grupo de disciplinas que o integram. O projeto deve ser desenvolvido ao longo do semestre e a nota da AM deve ser fruto de avaliações parciais e/ou uma avaliação final a serem elaboradas e aplicadas pelos professores das disciplinas que o integram.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TODOS os alunos participam do AM que normalmente é o CHALLENGE do curso/turma.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Alunos em DP, não realizam 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Alunos retidos em todas as disciplinas da 1ª. Série, realizam 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Caso o AM seja uma PROVA INTEGRADA, os alunos em DP ou com equivalência de disciplinas, deverão responder a todas as questões da prova integrada.</a:t>
            </a:r>
            <a:endParaRPr lang="pt-BR" sz="2400" dirty="0">
              <a:solidFill>
                <a:srgbClr val="F34B77"/>
              </a:solidFill>
            </a:endParaRPr>
          </a:p>
          <a:p>
            <a:pPr lvl="0" indent="0" algn="ctr">
              <a:buFont typeface="Arial"/>
              <a:buNone/>
            </a:pPr>
            <a:r>
              <a:rPr lang="en-US" sz="2400" dirty="0" err="1">
                <a:solidFill>
                  <a:srgbClr val="FFFF00"/>
                </a:solidFill>
              </a:rPr>
              <a:t>Quando</a:t>
            </a:r>
            <a:r>
              <a:rPr lang="en-US" sz="2400" dirty="0">
                <a:solidFill>
                  <a:srgbClr val="FFFF00"/>
                </a:solidFill>
              </a:rPr>
              <a:t> o AM, for um </a:t>
            </a:r>
            <a:r>
              <a:rPr lang="en-US" sz="2400" dirty="0" err="1">
                <a:solidFill>
                  <a:srgbClr val="FFFF00"/>
                </a:solidFill>
              </a:rPr>
              <a:t>projeto</a:t>
            </a:r>
            <a:r>
              <a:rPr lang="en-US" sz="2400" dirty="0">
                <a:solidFill>
                  <a:srgbClr val="FFFF00"/>
                </a:solidFill>
              </a:rPr>
              <a:t>, </a:t>
            </a:r>
            <a:r>
              <a:rPr lang="en-US" sz="2400" b="1" u="sng" dirty="0">
                <a:solidFill>
                  <a:srgbClr val="FFFF00"/>
                </a:solidFill>
              </a:rPr>
              <a:t>NÃO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há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substitutiva</a:t>
            </a:r>
            <a:r>
              <a:rPr lang="en-US" sz="2400" dirty="0">
                <a:solidFill>
                  <a:srgbClr val="FFFF00"/>
                </a:solidFill>
              </a:rPr>
              <a:t> de AM</a:t>
            </a:r>
          </a:p>
          <a:p>
            <a:pPr lvl="0" indent="0" algn="ctr"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Quando a AM, for uma prova integrada, haverá substitutiva de AM</a:t>
            </a: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17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0" y="2228850"/>
            <a:ext cx="9144000" cy="441704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lnSpc>
                <a:spcPct val="150000"/>
              </a:lnSpc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PS - Prova Semestral</a:t>
            </a:r>
          </a:p>
          <a:p>
            <a:pPr lvl="0" indent="0" algn="just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34B77"/>
                </a:solidFill>
              </a:rPr>
              <a:t>Avaliação dissertativa sobre teoria.</a:t>
            </a:r>
          </a:p>
          <a:p>
            <a:pPr lvl="0" indent="0" algn="just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34B77"/>
                </a:solidFill>
              </a:rPr>
              <a:t>Casos para praticar técnicas estudadas, sem auxílio de computador (é preciso dominar os conceitos e a aplicação)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FFF00"/>
                </a:solidFill>
              </a:rPr>
              <a:t>Haverá PS substitutivas.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Substitutivas são solicitadas, conforme calendário escolar e são pagas no Help Center ou Portal do Aluno.</a:t>
            </a:r>
          </a:p>
          <a:p>
            <a:pPr algn="ctr">
              <a:spcBef>
                <a:spcPct val="20000"/>
              </a:spcBef>
            </a:pPr>
            <a:endParaRPr lang="pt-BR" sz="2400" dirty="0">
              <a:solidFill>
                <a:srgbClr val="F34B77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A </a:t>
            </a:r>
            <a:r>
              <a:rPr lang="pt-BR" sz="2400" b="1" u="sng" dirty="0">
                <a:solidFill>
                  <a:srgbClr val="F34B77"/>
                </a:solidFill>
              </a:rPr>
              <a:t>PROVA SUBSTITUTIVA </a:t>
            </a:r>
            <a:r>
              <a:rPr lang="pt-BR" sz="2400" dirty="0">
                <a:solidFill>
                  <a:srgbClr val="F34B77"/>
                </a:solidFill>
              </a:rPr>
              <a:t>é sempre UMA PROVA </a:t>
            </a:r>
            <a:r>
              <a:rPr lang="pt-BR" sz="2400" b="1" dirty="0">
                <a:solidFill>
                  <a:srgbClr val="F34B77"/>
                </a:solidFill>
              </a:rPr>
              <a:t>TEÓRICA. </a:t>
            </a:r>
          </a:p>
          <a:p>
            <a:pPr algn="ctr">
              <a:spcBef>
                <a:spcPct val="20000"/>
              </a:spcBef>
            </a:pPr>
            <a:r>
              <a:rPr lang="pt-BR" sz="2400" b="1" dirty="0">
                <a:solidFill>
                  <a:srgbClr val="F34B77"/>
                </a:solidFill>
              </a:rPr>
              <a:t>(QUESTÕES DISSERTATIVAS)</a:t>
            </a:r>
            <a:endParaRPr lang="pt-BR" sz="2400" dirty="0">
              <a:solidFill>
                <a:srgbClr val="F34B77"/>
              </a:solidFill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pt-BR" sz="2400" dirty="0">
              <a:solidFill>
                <a:srgbClr val="FFFF00"/>
              </a:solidFill>
            </a:endParaRP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06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2062" y="3143249"/>
            <a:ext cx="9144000" cy="362519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PE - Prova de Exame</a:t>
            </a:r>
          </a:p>
          <a:p>
            <a:pPr algn="just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Compostas de questões que abrangerão todo o conteúdo ministrado no ano. </a:t>
            </a:r>
          </a:p>
          <a:p>
            <a:pPr algn="just">
              <a:spcBef>
                <a:spcPct val="20000"/>
              </a:spcBef>
            </a:pPr>
            <a:r>
              <a:rPr lang="pt-BR" sz="2400" b="1" u="sng" dirty="0">
                <a:solidFill>
                  <a:srgbClr val="F34B77"/>
                </a:solidFill>
              </a:rPr>
              <a:t>NÃO</a:t>
            </a:r>
            <a:r>
              <a:rPr lang="pt-BR" sz="2400" b="1" dirty="0">
                <a:solidFill>
                  <a:srgbClr val="F34B77"/>
                </a:solidFill>
              </a:rPr>
              <a:t> haverá prova de exame substitutiva</a:t>
            </a:r>
            <a:r>
              <a:rPr lang="pt-BR" sz="2400" dirty="0">
                <a:solidFill>
                  <a:srgbClr val="F34B77"/>
                </a:solidFill>
              </a:rPr>
              <a:t>.</a:t>
            </a:r>
          </a:p>
          <a:p>
            <a:pPr algn="just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Os alunos poderão requerer a revisão das provas de exame através de protocolo na Secretaria da FIAP. 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FFF00"/>
                </a:solidFill>
              </a:rPr>
              <a:t>A </a:t>
            </a:r>
            <a:r>
              <a:rPr lang="pt-BR" sz="2400" b="1" u="sng" dirty="0">
                <a:solidFill>
                  <a:srgbClr val="FFFF00"/>
                </a:solidFill>
              </a:rPr>
              <a:t>PROVA DE EXAME </a:t>
            </a:r>
            <a:r>
              <a:rPr lang="pt-BR" sz="2400" dirty="0">
                <a:solidFill>
                  <a:srgbClr val="FFFF00"/>
                </a:solidFill>
              </a:rPr>
              <a:t>é sempre UMA PROVA </a:t>
            </a:r>
            <a:r>
              <a:rPr lang="pt-BR" sz="2400" b="1" dirty="0">
                <a:solidFill>
                  <a:srgbClr val="FFFF00"/>
                </a:solidFill>
              </a:rPr>
              <a:t>TEÓRICA.</a:t>
            </a:r>
          </a:p>
          <a:p>
            <a:pPr algn="ctr">
              <a:spcBef>
                <a:spcPct val="20000"/>
              </a:spcBef>
            </a:pPr>
            <a:r>
              <a:rPr lang="pt-BR" sz="2400" b="1" dirty="0">
                <a:solidFill>
                  <a:srgbClr val="FFFF00"/>
                </a:solidFill>
              </a:rPr>
              <a:t>(QUESTÕES DISSERTATIVAS)</a:t>
            </a:r>
            <a:endParaRPr lang="pt-BR" sz="2400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pt-BR" sz="2400" dirty="0">
              <a:solidFill>
                <a:srgbClr val="FFFF00"/>
              </a:solidFill>
            </a:endParaRP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82920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2447" y="2000252"/>
            <a:ext cx="53084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APRESENTAÇÃO 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DO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 PROFESSOR</a:t>
            </a:r>
          </a:p>
          <a:p>
            <a:pPr algn="ctr"/>
            <a:endParaRPr lang="en-US" sz="4400" cap="all" dirty="0">
              <a:solidFill>
                <a:schemeClr val="tx1">
                  <a:lumMod val="50000"/>
                  <a:lumOff val="50000"/>
                </a:schemeClr>
              </a:solidFill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SUA FOTO AQUI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4" y="1731333"/>
            <a:ext cx="3032118" cy="35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Gotham-Bold"/>
                <a:cs typeface="Gotham-Bold"/>
              </a:rPr>
              <a:t>SHORT </a:t>
            </a:r>
            <a:r>
              <a:rPr lang="en-US" sz="2800" dirty="0">
                <a:solidFill>
                  <a:schemeClr val="bg1"/>
                </a:solidFill>
                <a:latin typeface="Gotham-Book"/>
                <a:cs typeface="Gotham-Book"/>
              </a:rPr>
              <a:t>BIO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AutoShape 2" descr="Resultado de imagem para SUA FOTO AQ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SUA FOTO AQU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Imagem 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0" y="1781662"/>
            <a:ext cx="2802572" cy="342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9"/>
          <p:cNvSpPr/>
          <p:nvPr/>
        </p:nvSpPr>
        <p:spPr>
          <a:xfrm>
            <a:off x="3789680" y="4741768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0"/>
          <p:cNvSpPr txBox="1"/>
          <p:nvPr/>
        </p:nvSpPr>
        <p:spPr>
          <a:xfrm>
            <a:off x="4163412" y="4867582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  <a:latin typeface="Gotham-Bold"/>
                <a:cs typeface="Gotham-Bold"/>
              </a:rPr>
              <a:t>RENATO JARDIM PARDUCCI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4177606" y="5262363"/>
            <a:ext cx="35734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Profrenato.parducci@fiap.com.br</a:t>
            </a:r>
          </a:p>
        </p:txBody>
      </p:sp>
      <p:sp>
        <p:nvSpPr>
          <p:cNvPr id="25" name="Isosceles Triangle 2"/>
          <p:cNvSpPr/>
          <p:nvPr/>
        </p:nvSpPr>
        <p:spPr>
          <a:xfrm rot="16200000">
            <a:off x="3489444" y="4913820"/>
            <a:ext cx="336316" cy="264160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7281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436" name="Imagem 2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72810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90488" y="636721"/>
            <a:ext cx="9053512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>
                <a:solidFill>
                  <a:schemeClr val="bg1"/>
                </a:solidFill>
              </a:rPr>
              <a:t>Prof. Renato Jardim Parducci</a:t>
            </a:r>
          </a:p>
          <a:p>
            <a:pPr eaLnBrk="1" hangingPunct="1">
              <a:defRPr/>
            </a:pPr>
            <a:endParaRPr lang="pt-BR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dirty="0">
                <a:solidFill>
                  <a:schemeClr val="bg1"/>
                </a:solidFill>
              </a:rPr>
              <a:t>PREPARAÇÃO PARA MINISTRAR A DISCIPLINA  DE GOVERNANÇA E QUALIDADE</a:t>
            </a:r>
          </a:p>
          <a:p>
            <a:pPr eaLnBrk="1" hangingPunct="1">
              <a:defRPr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Membro da equipe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e teste de software da CETIL, Leão Engenharia e BG&amp;C.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Líder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responsável pela implantação de metodologia de modelagem na Itautec, Philco.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da área de produção </a:t>
            </a:r>
            <a:r>
              <a:rPr lang="pt-BR" sz="1600" b="1" dirty="0">
                <a:solidFill>
                  <a:schemeClr val="bg1"/>
                </a:solidFill>
              </a:rPr>
              <a:t>de software e bancos de dados na OESP-Bell South e no grupo O Estado de S. Paulo.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de infraestrutura e serviços </a:t>
            </a:r>
            <a:r>
              <a:rPr lang="pt-BR" sz="1600" b="1" dirty="0">
                <a:solidFill>
                  <a:schemeClr val="bg1"/>
                </a:solidFill>
              </a:rPr>
              <a:t>de TI, Redes e Telecomunicações e administração de Bancos de Dados na Leão Engenharia, BG&amp;C, OESP-Bell South, Estadão,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Consultor e gestor de implantação de programas </a:t>
            </a:r>
            <a:r>
              <a:rPr lang="pt-BR" sz="1600" b="1" dirty="0">
                <a:solidFill>
                  <a:schemeClr val="bg1"/>
                </a:solidFill>
              </a:rPr>
              <a:t>de Qualidade de software, Fábrica de software, Escritório de projetos, Centrais de operações de TI e Suporte técnico, programas de Governança, Planejamento e estruturação estratégica de TI –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, Grupo </a:t>
            </a:r>
            <a:r>
              <a:rPr lang="pt-BR" sz="1600" b="1" dirty="0" err="1">
                <a:solidFill>
                  <a:schemeClr val="bg1"/>
                </a:solidFill>
              </a:rPr>
              <a:t>Linx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Animatech</a:t>
            </a:r>
            <a:r>
              <a:rPr lang="pt-BR" sz="1600" b="1" dirty="0">
                <a:solidFill>
                  <a:schemeClr val="bg1"/>
                </a:solidFill>
              </a:rPr>
              <a:t>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Gerente de TI </a:t>
            </a:r>
            <a:r>
              <a:rPr lang="pt-BR" sz="1600" b="1" dirty="0">
                <a:solidFill>
                  <a:schemeClr val="bg1"/>
                </a:solidFill>
              </a:rPr>
              <a:t>nas empresas Unilever, OESP  Mídia e Gráfica, Estadão, Rádio Eldorado, Agência Estado, ,EMS Pharma, </a:t>
            </a:r>
            <a:r>
              <a:rPr lang="pt-BR" sz="1600" b="1" dirty="0" err="1">
                <a:solidFill>
                  <a:schemeClr val="bg1"/>
                </a:solidFill>
              </a:rPr>
              <a:t>Legrand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Germed</a:t>
            </a:r>
            <a:r>
              <a:rPr lang="pt-BR" sz="1600" b="1" dirty="0">
                <a:solidFill>
                  <a:schemeClr val="bg1"/>
                </a:solidFill>
              </a:rPr>
              <a:t>, Nova Química, ACS incorporadora.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de TI </a:t>
            </a:r>
            <a:r>
              <a:rPr lang="pt-BR" sz="1600" b="1" dirty="0">
                <a:solidFill>
                  <a:schemeClr val="bg1"/>
                </a:solidFill>
              </a:rPr>
              <a:t>nas empresas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 e LINX.</a:t>
            </a:r>
          </a:p>
          <a:p>
            <a:pPr eaLnBrk="1" hangingPunct="1"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sócio </a:t>
            </a:r>
            <a:r>
              <a:rPr lang="pt-BR" sz="1600" b="1" dirty="0">
                <a:solidFill>
                  <a:schemeClr val="bg1"/>
                </a:solidFill>
              </a:rPr>
              <a:t>nas empresas RUNAK Tecnologia e </a:t>
            </a:r>
            <a:r>
              <a:rPr lang="pt-BR" sz="1600" b="1" dirty="0" err="1">
                <a:solidFill>
                  <a:schemeClr val="bg1"/>
                </a:solidFill>
              </a:rPr>
              <a:t>RUNMídia</a:t>
            </a:r>
            <a:endParaRPr lang="pt-B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2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Formação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8" y="1556792"/>
            <a:ext cx="2286319" cy="1629002"/>
          </a:xfrm>
          <a:prstGeom prst="rect">
            <a:avLst/>
          </a:prstGeom>
        </p:spPr>
      </p:pic>
      <p:pic>
        <p:nvPicPr>
          <p:cNvPr id="5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1" y="3284984"/>
            <a:ext cx="3567352" cy="1442121"/>
          </a:xfrm>
          <a:prstGeom prst="rect">
            <a:avLst/>
          </a:prstGeom>
        </p:spPr>
      </p:pic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" y="4869160"/>
            <a:ext cx="4313783" cy="11521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566045" y="2662574"/>
            <a:ext cx="548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Bacharel em Ciência da Computação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890076" y="4203885"/>
            <a:ext cx="4721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Especialista em Adm. Industrial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581683" y="5498068"/>
            <a:ext cx="431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Mestre em </a:t>
            </a:r>
            <a:r>
              <a:rPr lang="pt-BR" sz="2800" dirty="0" err="1">
                <a:solidFill>
                  <a:schemeClr val="bg1"/>
                </a:solidFill>
              </a:rPr>
              <a:t>Eng.Computação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9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97208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84412" y="1771650"/>
            <a:ext cx="472424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cap="all" dirty="0">
                <a:latin typeface="Gotham HTF Light"/>
              </a:rPr>
              <a:t>Aula 0</a:t>
            </a:r>
          </a:p>
          <a:p>
            <a:pPr algn="ctr"/>
            <a:endParaRPr lang="en-US" sz="8000" cap="all" dirty="0">
              <a:latin typeface="Gotham HTF Light"/>
            </a:endParaRPr>
          </a:p>
          <a:p>
            <a:pPr algn="ctr"/>
            <a:r>
              <a:rPr lang="en-US" sz="5400" cap="all" dirty="0" err="1">
                <a:latin typeface="Gotham HTF Light"/>
              </a:rPr>
              <a:t>Bem</a:t>
            </a:r>
            <a:r>
              <a:rPr lang="en-US" sz="5400" cap="all" dirty="0">
                <a:latin typeface="Gotham HTF Light"/>
              </a:rPr>
              <a:t> </a:t>
            </a:r>
            <a:r>
              <a:rPr lang="en-US" sz="5400" cap="all" dirty="0" err="1">
                <a:latin typeface="Gotham HTF Light"/>
              </a:rPr>
              <a:t>vindos</a:t>
            </a:r>
            <a:endParaRPr lang="en-US" sz="5400" cap="all" dirty="0">
              <a:latin typeface="Gotham HTF Light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5743576" y="1985963"/>
            <a:ext cx="428625" cy="857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340768"/>
            <a:ext cx="7242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Gestor de TI, aplicando práticas de Governança e Qualidade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1400371" cy="1598956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9"/>
            <a:ext cx="1368152" cy="888660"/>
          </a:xfrm>
          <a:prstGeom prst="rect">
            <a:avLst/>
          </a:prstGeom>
        </p:spPr>
      </p:pic>
      <p:pic>
        <p:nvPicPr>
          <p:cNvPr id="16" name="Imagem 1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3" y="2660148"/>
            <a:ext cx="2795653" cy="639616"/>
          </a:xfrm>
          <a:prstGeom prst="rect">
            <a:avLst/>
          </a:prstGeom>
        </p:spPr>
      </p:pic>
      <p:pic>
        <p:nvPicPr>
          <p:cNvPr id="35" name="Imagem 4" descr="Recorte de Tela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1680" y="2683011"/>
            <a:ext cx="2063750" cy="6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magem 3" descr="Recorte de Tela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9978" y="1700809"/>
            <a:ext cx="1179184" cy="88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m 17" descr="Recorte de Tela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29174" y="2665756"/>
            <a:ext cx="2131490" cy="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02" y="1696452"/>
            <a:ext cx="1495634" cy="905001"/>
          </a:xfrm>
          <a:prstGeom prst="rect">
            <a:avLst/>
          </a:prstGeom>
        </p:spPr>
      </p:pic>
      <p:pic>
        <p:nvPicPr>
          <p:cNvPr id="41" name="Imagem 27" descr="Recorte de Tela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54111" y="1696452"/>
            <a:ext cx="1675671" cy="90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21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52485" y="1384838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Consultor em projetos de diversas empresas renomadas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35" name="Imagem 34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1" y="3808682"/>
            <a:ext cx="941514" cy="873948"/>
          </a:xfrm>
          <a:prstGeom prst="rect">
            <a:avLst/>
          </a:prstGeom>
        </p:spPr>
      </p:pic>
      <p:pic>
        <p:nvPicPr>
          <p:cNvPr id="36" name="Imagem 35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97" y="3808682"/>
            <a:ext cx="1264409" cy="1170776"/>
          </a:xfrm>
          <a:prstGeom prst="rect">
            <a:avLst/>
          </a:prstGeom>
        </p:spPr>
      </p:pic>
      <p:pic>
        <p:nvPicPr>
          <p:cNvPr id="39" name="Imagem 38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3819777"/>
            <a:ext cx="1646428" cy="862853"/>
          </a:xfrm>
          <a:prstGeom prst="rect">
            <a:avLst/>
          </a:prstGeom>
        </p:spPr>
      </p:pic>
      <p:pic>
        <p:nvPicPr>
          <p:cNvPr id="40" name="Imagem 39" descr="Recorte de Tela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55" y="3796444"/>
            <a:ext cx="1682440" cy="1117914"/>
          </a:xfrm>
          <a:prstGeom prst="rect">
            <a:avLst/>
          </a:prstGeom>
        </p:spPr>
      </p:pic>
      <p:pic>
        <p:nvPicPr>
          <p:cNvPr id="41" name="Imagem 40" descr="Recorte de Tela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1" y="5031949"/>
            <a:ext cx="1265745" cy="592236"/>
          </a:xfrm>
          <a:prstGeom prst="rect">
            <a:avLst/>
          </a:prstGeom>
        </p:spPr>
      </p:pic>
      <p:pic>
        <p:nvPicPr>
          <p:cNvPr id="47" name="Imagem 46" descr="Recorte de Tela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6077547"/>
            <a:ext cx="1120842" cy="598825"/>
          </a:xfrm>
          <a:prstGeom prst="rect">
            <a:avLst/>
          </a:prstGeom>
        </p:spPr>
      </p:pic>
      <p:pic>
        <p:nvPicPr>
          <p:cNvPr id="48" name="Imagem 47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3" y="3797496"/>
            <a:ext cx="1503191" cy="926807"/>
          </a:xfrm>
          <a:prstGeom prst="rect">
            <a:avLst/>
          </a:prstGeom>
        </p:spPr>
      </p:pic>
      <p:pic>
        <p:nvPicPr>
          <p:cNvPr id="49" name="Imagem 48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1" y="4409037"/>
            <a:ext cx="1126740" cy="607999"/>
          </a:xfrm>
          <a:prstGeom prst="rect">
            <a:avLst/>
          </a:prstGeom>
        </p:spPr>
      </p:pic>
      <p:pic>
        <p:nvPicPr>
          <p:cNvPr id="50" name="Imagem 49" descr="Recorte de Tela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3" y="4801624"/>
            <a:ext cx="1503191" cy="911566"/>
          </a:xfrm>
          <a:prstGeom prst="rect">
            <a:avLst/>
          </a:prstGeom>
        </p:spPr>
      </p:pic>
      <p:pic>
        <p:nvPicPr>
          <p:cNvPr id="51" name="Imagem 50" descr="Recorte de Tela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4724304"/>
            <a:ext cx="1619650" cy="510311"/>
          </a:xfrm>
          <a:prstGeom prst="rect">
            <a:avLst/>
          </a:prstGeom>
        </p:spPr>
      </p:pic>
      <p:pic>
        <p:nvPicPr>
          <p:cNvPr id="52" name="Imagem 51" descr="Recorte de Tela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4303"/>
            <a:ext cx="952439" cy="899882"/>
          </a:xfrm>
          <a:prstGeom prst="rect">
            <a:avLst/>
          </a:prstGeom>
        </p:spPr>
      </p:pic>
      <p:pic>
        <p:nvPicPr>
          <p:cNvPr id="53" name="Imagem 52" descr="Recorte de Tela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62" y="4979458"/>
            <a:ext cx="1682833" cy="644727"/>
          </a:xfrm>
          <a:prstGeom prst="rect">
            <a:avLst/>
          </a:prstGeom>
        </p:spPr>
      </p:pic>
      <p:pic>
        <p:nvPicPr>
          <p:cNvPr id="54" name="Imagem 53" descr="Recorte de Tela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5089722"/>
            <a:ext cx="1120842" cy="911566"/>
          </a:xfrm>
          <a:prstGeom prst="rect">
            <a:avLst/>
          </a:prstGeom>
        </p:spPr>
      </p:pic>
      <p:pic>
        <p:nvPicPr>
          <p:cNvPr id="55" name="Imagem 54" descr="Recorte de Tela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7" y="5300647"/>
            <a:ext cx="1596418" cy="432609"/>
          </a:xfrm>
          <a:prstGeom prst="rect">
            <a:avLst/>
          </a:prstGeom>
        </p:spPr>
      </p:pic>
      <p:pic>
        <p:nvPicPr>
          <p:cNvPr id="56" name="Imagem 55" descr="Recorte de Tela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0" y="3794725"/>
            <a:ext cx="1126740" cy="560676"/>
          </a:xfrm>
          <a:prstGeom prst="rect">
            <a:avLst/>
          </a:prstGeom>
        </p:spPr>
      </p:pic>
      <p:pic>
        <p:nvPicPr>
          <p:cNvPr id="57" name="Imagem 29" descr="Recorte de Tela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353859" y="5794833"/>
            <a:ext cx="1469425" cy="8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Imagem 24" descr="Recorte de Tela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870014" y="5725716"/>
            <a:ext cx="1669079" cy="95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Imagem 22" descr="Recorte de Tela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658275" y="5820732"/>
            <a:ext cx="1616308" cy="85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Imagem 30" descr="Recorte de Tela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95536" y="3196703"/>
            <a:ext cx="2327275" cy="49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Imagem 31" descr="Recorte de Tela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95536" y="2786070"/>
            <a:ext cx="2327275" cy="41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Imagem 21" descr="Recorte de Tela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2870014" y="2786070"/>
            <a:ext cx="1671637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Imagem 25" descr="Recorte de Tela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651387" y="2786070"/>
            <a:ext cx="2195512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Imagem 28" descr="Recorte de Tela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958411" y="2718336"/>
            <a:ext cx="18669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Imagem 64" descr="Recorte de Tela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" y="5694887"/>
            <a:ext cx="2309054" cy="9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6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"/>
          <p:cNvSpPr txBox="1">
            <a:spLocks noChangeArrowheads="1"/>
          </p:cNvSpPr>
          <p:nvPr/>
        </p:nvSpPr>
        <p:spPr bwMode="auto">
          <a:xfrm>
            <a:off x="251520" y="1484784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Mentor de Startups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17" name="Imagem 1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3" y="1854116"/>
            <a:ext cx="298174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Aprimoramento continuado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585801"/>
            <a:ext cx="7242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Atividade acadêmica intensa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2821653" cy="1992432"/>
          </a:xfrm>
          <a:prstGeom prst="rect">
            <a:avLst/>
          </a:prstGeom>
        </p:spPr>
      </p:pic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3362831"/>
            <a:ext cx="3134897" cy="879623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4722542"/>
            <a:ext cx="2102265" cy="1743318"/>
          </a:xfrm>
          <a:prstGeom prst="rect">
            <a:avLst/>
          </a:prstGeom>
        </p:spPr>
      </p:pic>
      <p:pic>
        <p:nvPicPr>
          <p:cNvPr id="21" name="Imagem 20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69304"/>
            <a:ext cx="3134898" cy="906476"/>
          </a:xfrm>
          <a:prstGeom prst="rect">
            <a:avLst/>
          </a:prstGeom>
        </p:spPr>
      </p:pic>
      <p:pic>
        <p:nvPicPr>
          <p:cNvPr id="22" name="Imagem 21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5243122"/>
            <a:ext cx="3134898" cy="1229802"/>
          </a:xfrm>
          <a:prstGeom prst="rect">
            <a:avLst/>
          </a:prstGeom>
        </p:spPr>
      </p:pic>
      <p:pic>
        <p:nvPicPr>
          <p:cNvPr id="23" name="Imagem 22" descr="Recorte de Te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3" y="4376360"/>
            <a:ext cx="2801896" cy="1022358"/>
          </a:xfrm>
          <a:prstGeom prst="rect">
            <a:avLst/>
          </a:prstGeom>
        </p:spPr>
      </p:pic>
      <p:pic>
        <p:nvPicPr>
          <p:cNvPr id="24" name="Imagem 23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3389348"/>
            <a:ext cx="2101704" cy="1239649"/>
          </a:xfrm>
          <a:prstGeom prst="rect">
            <a:avLst/>
          </a:prstGeom>
        </p:spPr>
      </p:pic>
      <p:pic>
        <p:nvPicPr>
          <p:cNvPr id="25" name="Imagem 24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02703"/>
            <a:ext cx="2821653" cy="9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Em destaque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585801"/>
            <a:ext cx="72425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Gestor da área de Qualidade Corporativa da OESP Mídia (Grupo O Estado de </a:t>
            </a:r>
            <a:r>
              <a:rPr lang="pt-BR" b="1" dirty="0" err="1">
                <a:solidFill>
                  <a:schemeClr val="bg1"/>
                </a:solidFill>
              </a:rPr>
              <a:t>S.Paulo</a:t>
            </a:r>
            <a:r>
              <a:rPr lang="pt-BR" b="1" dirty="0">
                <a:solidFill>
                  <a:schemeClr val="bg1"/>
                </a:solidFill>
              </a:rPr>
              <a:t>)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79512" y="2996952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Líder do programa </a:t>
            </a:r>
            <a:r>
              <a:rPr lang="pt-BR" b="1" dirty="0" err="1">
                <a:solidFill>
                  <a:schemeClr val="bg1"/>
                </a:solidFill>
              </a:rPr>
              <a:t>CMMi</a:t>
            </a:r>
            <a:r>
              <a:rPr lang="pt-BR" b="1" dirty="0">
                <a:solidFill>
                  <a:schemeClr val="bg1"/>
                </a:solidFill>
              </a:rPr>
              <a:t> da </a:t>
            </a:r>
            <a:r>
              <a:rPr lang="pt-BR" b="1" dirty="0" err="1">
                <a:solidFill>
                  <a:schemeClr val="bg1"/>
                </a:solidFill>
              </a:rPr>
              <a:t>Netpartners</a:t>
            </a:r>
            <a:r>
              <a:rPr lang="pt-BR" b="1" dirty="0">
                <a:solidFill>
                  <a:schemeClr val="bg1"/>
                </a:solidFill>
              </a:rPr>
              <a:t> Consultoria e Informática - consórcio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384229"/>
            <a:ext cx="914528" cy="1314634"/>
          </a:xfrm>
          <a:prstGeom prst="rect">
            <a:avLst/>
          </a:prstGeom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41004"/>
            <a:ext cx="1752845" cy="847843"/>
          </a:xfrm>
          <a:prstGeom prst="rect">
            <a:avLst/>
          </a:prstGeom>
        </p:spPr>
      </p:pic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294804"/>
            <a:ext cx="1409897" cy="150516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557359" y="2996952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270504" y="2996952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CaixaDeTexto 1"/>
          <p:cNvSpPr txBox="1">
            <a:spLocks noChangeArrowheads="1"/>
          </p:cNvSpPr>
          <p:nvPr/>
        </p:nvSpPr>
        <p:spPr bwMode="auto">
          <a:xfrm>
            <a:off x="251520" y="5301208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Diretor responsável pela área de Qualidade de Software, Escritório de Projetos e Centro Educacional da LINX Sistemas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21" y="5624373"/>
            <a:ext cx="933580" cy="924054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67" y="1978277"/>
            <a:ext cx="1801157" cy="5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120015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59" name="CaixaDeTexto 1"/>
          <p:cNvSpPr txBox="1">
            <a:spLocks noChangeArrowheads="1"/>
          </p:cNvSpPr>
          <p:nvPr/>
        </p:nvSpPr>
        <p:spPr bwMode="auto">
          <a:xfrm>
            <a:off x="90488" y="1789113"/>
            <a:ext cx="354488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  <a:latin typeface="Arial" charset="0"/>
              </a:rPr>
              <a:t>Prof. Renato Jardim Parducci</a:t>
            </a:r>
          </a:p>
          <a:p>
            <a:pPr eaLnBrk="1" hangingPunct="1"/>
            <a:endParaRPr lang="pt-BR" altLang="pt-BR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endParaRPr lang="pt-BR" altLang="pt-BR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r>
              <a:rPr lang="pt-BR" altLang="pt-BR">
                <a:solidFill>
                  <a:schemeClr val="bg1"/>
                </a:solidFill>
                <a:latin typeface="Arial" charset="0"/>
              </a:rPr>
              <a:t>PUBLICAÇÃO</a:t>
            </a:r>
          </a:p>
        </p:txBody>
      </p:sp>
      <p:pic>
        <p:nvPicPr>
          <p:cNvPr id="19460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1200150"/>
            <a:ext cx="3675062" cy="529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Imagem 2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576263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08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7436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6" y="1543052"/>
            <a:ext cx="4157457" cy="3299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44895" y="2214563"/>
            <a:ext cx="343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Apresentação 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da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Disciplina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1526" y="245745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COMPLIANCE &amp; QUALITY ASSURANCE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3376031"/>
            <a:ext cx="9155651" cy="2789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249" y="4047077"/>
            <a:ext cx="79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BOAS PRÁTICAS  PARA GOVERNANÇA E QUALIDADE EM PROJETOS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27695717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imprensa.fiap.com.br/arquivos/2012/09/Coworking-690x19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-15878"/>
            <a:ext cx="9158288" cy="2535122"/>
          </a:xfrm>
          <a:prstGeom prst="rect">
            <a:avLst/>
          </a:prstGeom>
          <a:noFill/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-14288" y="2047759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Conteúdo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Programático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–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Anual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2642992"/>
            <a:ext cx="91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EMENTA</a:t>
            </a:r>
          </a:p>
          <a:p>
            <a:endParaRPr lang="pt-BR" dirty="0"/>
          </a:p>
          <a:p>
            <a:r>
              <a:rPr lang="pt-BR" dirty="0"/>
              <a:t>Visão conceitual e de mercado da importância e aplicabilidade da qualidade de software na</a:t>
            </a:r>
          </a:p>
          <a:p>
            <a:r>
              <a:rPr lang="pt-BR" dirty="0"/>
              <a:t>governança de TI e nos projetos de software. Aplicação de métricas na avaliação quantitativa da</a:t>
            </a:r>
          </a:p>
          <a:p>
            <a:r>
              <a:rPr lang="pt-BR" dirty="0"/>
              <a:t>qualidade e em estimativas de software. Uso de métodos ágeis na condução de projetos. Modelos de maturidade e capacidade para desenvolvimento e avaliação da qualidade e em desenvolvimento de software com base em normas ISO, </a:t>
            </a:r>
            <a:r>
              <a:rPr lang="pt-BR" dirty="0" err="1"/>
              <a:t>CMMi</a:t>
            </a:r>
            <a:r>
              <a:rPr lang="pt-BR" dirty="0"/>
              <a:t> e MPS-br. Técnicas de inspeção de software, princípios e técnicas de testes de software, desenvolvimento orientado a testes, automação dos testes, casos de teste e gerenciamento do processo de testes.</a:t>
            </a:r>
          </a:p>
          <a:p>
            <a:r>
              <a:rPr lang="pt-BR" dirty="0"/>
              <a:t>Enquadramento das práticas de qualidade dentro das boas práticas de gerenciamento de projetos, tendo como referência o </a:t>
            </a:r>
            <a:r>
              <a:rPr lang="pt-BR" dirty="0" err="1"/>
              <a:t>PMBoK</a:t>
            </a:r>
            <a:r>
              <a:rPr lang="pt-BR" dirty="0"/>
              <a:t> e os modelos clássico e ágil de processo de produção de software.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241425"/>
            <a:ext cx="7443788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latin typeface="Calibri" pitchFamily="34" charset="0"/>
              </a:rPr>
              <a:t>Resumo do programa da disciplina</a:t>
            </a:r>
            <a:endParaRPr lang="pt-BR" sz="2800" b="1" kern="0" dirty="0"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66675" y="2199188"/>
            <a:ext cx="891857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FOCO NAS BOAS PRÁTICAS DE GERENCIAMENTO</a:t>
            </a:r>
          </a:p>
          <a:p>
            <a:pPr eaLnBrk="1" hangingPunct="1">
              <a:defRPr/>
            </a:pPr>
            <a:r>
              <a:rPr lang="pt-BR" b="1" dirty="0"/>
              <a:t>PARA GARANTIR QUALIDADE E GOVERNANÇA EM PROJETOS</a:t>
            </a:r>
          </a:p>
          <a:p>
            <a:pPr eaLnBrk="1" hangingPunct="1">
              <a:defRPr/>
            </a:pPr>
            <a:r>
              <a:rPr lang="pt-BR" b="1" dirty="0"/>
              <a:t>DE SOFTWARE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1º Semestre: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Importância e aplicação de normas e guias de práticas de Governança e Qualidade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Desenvolvimento dos processos internos de TI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Modelo ágil de condução de projetos de software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Estimativa de custo, esforço e prazo</a:t>
            </a:r>
          </a:p>
          <a:p>
            <a:pPr eaLnBrk="1" hangingPunct="1">
              <a:defRPr/>
            </a:pPr>
            <a:r>
              <a:rPr lang="pt-BR" dirty="0"/>
              <a:t>2º Semestre: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Defesa de projetos junto a patrocinadores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Gerenciamento integrado do projeto técnico – versionamento e releases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Teste de software – métodos de definição e ferramentas de automação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Desenvolvimento orientado a testes</a:t>
            </a:r>
          </a:p>
        </p:txBody>
      </p:sp>
      <p:pic>
        <p:nvPicPr>
          <p:cNvPr id="2253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582613"/>
            <a:ext cx="194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1241425"/>
            <a:ext cx="19446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24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4939" y="2775694"/>
            <a:ext cx="40950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cap="all" dirty="0" err="1">
                <a:solidFill>
                  <a:srgbClr val="868879"/>
                </a:solidFill>
                <a:latin typeface="Gotham HTF Black"/>
              </a:rPr>
              <a:t>presentations</a:t>
            </a:r>
            <a:endParaRPr lang="en-US" sz="3400" cap="all" dirty="0">
              <a:solidFill>
                <a:srgbClr val="868879"/>
              </a:solidFill>
              <a:latin typeface="Gotham HTF Light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6675" y="1200150"/>
            <a:ext cx="7443788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latin typeface="Calibri" pitchFamily="34" charset="0"/>
              </a:rPr>
              <a:t>Ao final da disciplina</a:t>
            </a:r>
            <a:endParaRPr lang="pt-BR" sz="2800" b="1" kern="0" dirty="0"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66675" y="2349500"/>
            <a:ext cx="89185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Você será capaz de:</a:t>
            </a:r>
          </a:p>
          <a:p>
            <a:pPr eaLnBrk="1" hangingPunct="1">
              <a:defRPr/>
            </a:pPr>
            <a:endParaRPr lang="pt-BR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Participar de programas da qualidade em sua empresa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Aplicar métodos que agilizam a produção de software, garantindo Qualidade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Reportar planos e resultados de projetos para garantir a Governança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Desenvolver práticas internas na TI que facilitem  o trabalho dos profissionais</a:t>
            </a:r>
          </a:p>
        </p:txBody>
      </p:sp>
      <p:pic>
        <p:nvPicPr>
          <p:cNvPr id="23556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679450"/>
            <a:ext cx="2266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23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Bilbliográficas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3157434"/>
            <a:ext cx="6938391" cy="22838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en-US" altLang="pt-BR" sz="3600" dirty="0" err="1">
                <a:ea typeface="+mj-ea"/>
                <a:cs typeface="+mj-cs"/>
              </a:rPr>
              <a:t>Complementares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5" y="3082924"/>
            <a:ext cx="6715770" cy="36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39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en-US" altLang="pt-BR" sz="3600" dirty="0" err="1">
                <a:ea typeface="+mj-ea"/>
                <a:cs typeface="+mj-cs"/>
              </a:rPr>
              <a:t>Complementares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0522" y="3382027"/>
            <a:ext cx="8592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Outras referências adicionais podem estar indicadas no final de cada uma das suas apostilas de cada aula.</a:t>
            </a:r>
          </a:p>
        </p:txBody>
      </p:sp>
    </p:spTree>
    <p:extLst>
      <p:ext uri="{BB962C8B-B14F-4D97-AF65-F5344CB8AC3E}">
        <p14:creationId xmlns:p14="http://schemas.microsoft.com/office/powerpoint/2010/main" val="2538769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https://www.fiap.com.br/wp-content/themes/fiap/2015/img/pronatec/1/cursos/header/informatica/mob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0024" y="-422276"/>
            <a:ext cx="5715000" cy="3600451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2631043"/>
            <a:ext cx="9144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pt-BR" sz="2800" dirty="0" err="1"/>
              <a:t>Metodologia</a:t>
            </a:r>
            <a:endParaRPr lang="pt-BR" sz="2800" dirty="0"/>
          </a:p>
        </p:txBody>
      </p:sp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392114" y="3614738"/>
            <a:ext cx="8137525" cy="1514476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Aulas com objetivos específicos.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Conteúdo proposto associado a sua aplicação no dia-a-dia.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Integração entre as disciplinas.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Preparação para o mercado de trabalho e aos projetos propostos pela FIAP.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957388" y="6273227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7030A0"/>
                </a:solidFill>
              </a:rPr>
              <a:t>“Exemplo – fique a vontade para trocar”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79513" y="692696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SEU MATERIAL DE ESTUDO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9513" y="2852936"/>
            <a:ext cx="87619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Slides de aula com o conteúdo teórico e exemplos práticos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Listas de exercícios resolvidos para fixação da matéria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Listas de exercícios propostos aula a aula que você deve realizar e tirar dúvidas com o professor (não são resolvidas em aula)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Vídeos complementares no canal do professor (</a:t>
            </a:r>
            <a:r>
              <a:rPr lang="pt-BR" sz="2400" dirty="0" err="1">
                <a:solidFill>
                  <a:srgbClr val="FFFF00"/>
                </a:solidFill>
              </a:rPr>
              <a:t>Youtube</a:t>
            </a:r>
            <a:r>
              <a:rPr lang="pt-BR" sz="2400" dirty="0">
                <a:solidFill>
                  <a:srgbClr val="FFFF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Documentos extras sobre reportagens, pesquisas e estudos relativos à disciplina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A PRÁTICA PARA TUDO DAR CERTO: AULA DADA, AULA ESTUDADA!</a:t>
            </a: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38" y="692696"/>
            <a:ext cx="212437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64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0" y="5114955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[ </a:t>
            </a:r>
            <a:r>
              <a:rPr lang="en-US" altLang="pt-BR" sz="4400" dirty="0" err="1">
                <a:solidFill>
                  <a:schemeClr val="accent2">
                    <a:lumMod val="75000"/>
                  </a:schemeClr>
                </a:solidFill>
              </a:rPr>
              <a:t>Pontos</a:t>
            </a:r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US" altLang="pt-BR" sz="4400" dirty="0" err="1">
                <a:solidFill>
                  <a:schemeClr val="accent2">
                    <a:lumMod val="75000"/>
                  </a:schemeClr>
                </a:solidFill>
              </a:rPr>
              <a:t>Atenção</a:t>
            </a:r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 ]</a:t>
            </a:r>
            <a:endParaRPr lang="pt-BR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852936"/>
            <a:ext cx="87619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O  sucesso do seu aprendizado depende da sua concentração em sala de aula , afinal para isso você está em um curso presencial!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O conteúdo é extenso e apesar do material bastante completo (com vídeos, apostilas e listas de exercícios),  não aproveitar as aulas é um erro que comprometerá mais da metade do seu resultado.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Seu curso superior é muito caro e demanda muito do seu tempo para você desperdiçar com brincadeiras e futilidades que você poderia conferir no conforto da sua casa.</a:t>
            </a:r>
          </a:p>
        </p:txBody>
      </p:sp>
    </p:spTree>
    <p:extLst>
      <p:ext uri="{BB962C8B-B14F-4D97-AF65-F5344CB8AC3E}">
        <p14:creationId xmlns:p14="http://schemas.microsoft.com/office/powerpoint/2010/main" val="81998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765254"/>
            <a:ext cx="876199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Postas essas questões, ficam ajustadas as seguintes regras de conduta em sala, durante as aulas: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1º) A Internet fica bloqueada a princípio , podendo ser liberada, em função de ocorrerem eventuais atividades que demandam sua utilização, porém, se houver uso da internet para atividades que não sejam referentes a aula, o acesso será bloqueado.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2º) O uso de smartphones para atividades não relativas a aula é proibido em sala. Em caso de necessidade do uso particular do seu celular, deixe a sala de aula.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3º) Converse o máximo possível com o seu professor mas;  com o seu colega ao lado, somente o necessário para realizar atividades em conjunto sobre a aula.</a:t>
            </a:r>
          </a:p>
        </p:txBody>
      </p:sp>
    </p:spTree>
    <p:extLst>
      <p:ext uri="{BB962C8B-B14F-4D97-AF65-F5344CB8AC3E}">
        <p14:creationId xmlns:p14="http://schemas.microsoft.com/office/powerpoint/2010/main" val="258847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852936"/>
            <a:ext cx="8964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Concentrando-se na aula, você assimilará gestos, exemplos, dinâmicas que o seu professor criou para facilitar o seu aprendizado.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Aproveite!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Divirta-se!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Descubra coisas novas!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O conteúdo dessa disciplina é de extrema utilidade para a sua carreira.</a:t>
            </a:r>
          </a:p>
        </p:txBody>
      </p:sp>
    </p:spTree>
    <p:extLst>
      <p:ext uri="{BB962C8B-B14F-4D97-AF65-F5344CB8AC3E}">
        <p14:creationId xmlns:p14="http://schemas.microsoft.com/office/powerpoint/2010/main" val="296229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-98424" y="957262"/>
          <a:ext cx="4899025" cy="511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3" descr="20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0"/>
            <a:ext cx="4927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otham-Bold"/>
                <a:cs typeface="Gotham-Bold"/>
              </a:rPr>
              <a:t>SHORT </a:t>
            </a:r>
            <a:r>
              <a:rPr lang="en-US" sz="2800" dirty="0">
                <a:latin typeface="Gotham-Book"/>
                <a:cs typeface="Gotham-Book"/>
              </a:rPr>
              <a:t>BIO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660" y="1648876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otham-Bold"/>
                <a:cs typeface="Gotham-Bold"/>
              </a:rPr>
              <a:t>Agora é a </a:t>
            </a:r>
            <a:r>
              <a:rPr lang="en-US" sz="2800" dirty="0" err="1">
                <a:latin typeface="Gotham-Bold"/>
                <a:cs typeface="Gotham-Bold"/>
              </a:rPr>
              <a:t>sua</a:t>
            </a:r>
            <a:r>
              <a:rPr lang="en-US" sz="2800" dirty="0">
                <a:latin typeface="Gotham-Bold"/>
                <a:cs typeface="Gotham-Bold"/>
              </a:rPr>
              <a:t> </a:t>
            </a:r>
            <a:r>
              <a:rPr lang="en-US" sz="2800" dirty="0" err="1">
                <a:latin typeface="Gotham-Bold"/>
                <a:cs typeface="Gotham-Bold"/>
              </a:rPr>
              <a:t>vez</a:t>
            </a:r>
            <a:r>
              <a:rPr lang="en-US" sz="2800" dirty="0">
                <a:latin typeface="Gotham-Bold"/>
                <a:cs typeface="Gotham-Bold"/>
              </a:rPr>
              <a:t>!</a:t>
            </a:r>
            <a:endParaRPr lang="en-US" sz="2800" dirty="0">
              <a:latin typeface="Gotham-Book"/>
              <a:cs typeface="Gotham-Book"/>
            </a:endParaRPr>
          </a:p>
        </p:txBody>
      </p:sp>
      <p:sp>
        <p:nvSpPr>
          <p:cNvPr id="6" name="CaixaDeTexto 1"/>
          <p:cNvSpPr txBox="1">
            <a:spLocks noChangeArrowheads="1"/>
          </p:cNvSpPr>
          <p:nvPr/>
        </p:nvSpPr>
        <p:spPr bwMode="auto">
          <a:xfrm>
            <a:off x="66675" y="2390775"/>
            <a:ext cx="8918575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Estudantes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Nome?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Atua na área de TI ou outra?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Qual especialidade?</a:t>
            </a:r>
          </a:p>
          <a:p>
            <a:pPr eaLnBrk="1" hangingPunct="1">
              <a:defRPr/>
            </a:pPr>
            <a:endParaRPr lang="pt-BR" sz="16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b="1" dirty="0"/>
              <a:t>Qual a expectativa com a disciplina?</a:t>
            </a:r>
          </a:p>
        </p:txBody>
      </p:sp>
      <p:pic>
        <p:nvPicPr>
          <p:cNvPr id="7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703263"/>
            <a:ext cx="24114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36172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6" y="0"/>
            <a:ext cx="4548554" cy="6858000"/>
          </a:xfrm>
          <a:prstGeom prst="rect">
            <a:avLst/>
          </a:prstGeom>
        </p:spPr>
      </p:pic>
      <p:pic>
        <p:nvPicPr>
          <p:cNvPr id="5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9" y="1543052"/>
            <a:ext cx="4157457" cy="3299189"/>
          </a:xfrm>
          <a:prstGeom prst="rect">
            <a:avLst/>
          </a:prstGeom>
        </p:spPr>
      </p:pic>
      <p:pic>
        <p:nvPicPr>
          <p:cNvPr id="1026" name="Picture 2" descr="http://fs.unb.br/wp-content/uploads/2015/09/homanegem_ao_dia_dos_professore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1971675"/>
            <a:ext cx="3630832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4"/>
          <p:cNvSpPr txBox="1"/>
          <p:nvPr/>
        </p:nvSpPr>
        <p:spPr>
          <a:xfrm>
            <a:off x="254251" y="4732255"/>
            <a:ext cx="419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7030A0"/>
                </a:solidFill>
              </a:rPr>
              <a:t>“Exemplo – fique a vontade para trocar”</a:t>
            </a:r>
          </a:p>
        </p:txBody>
      </p:sp>
    </p:spTree>
    <p:extLst>
      <p:ext uri="{BB962C8B-B14F-4D97-AF65-F5344CB8AC3E}">
        <p14:creationId xmlns:p14="http://schemas.microsoft.com/office/powerpoint/2010/main" val="6806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97208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4500" y="2433371"/>
            <a:ext cx="5194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F0265D"/>
                </a:solidFill>
              </a:rPr>
              <a:t>WARNINGS</a:t>
            </a:r>
            <a:endParaRPr lang="en-US" sz="5400" cap="all" dirty="0">
              <a:solidFill>
                <a:srgbClr val="F0265D"/>
              </a:solidFill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4564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4114800"/>
            <a:ext cx="9143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NOME NA LISTA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Para os alunos que realizaram o pagamento da matrícula em Fevereiro o nome na lista poderá demorar alguns dias para aparecer.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Aguardem a normalização do sistema, ou entrem em contato com a secretaria via email (helpcenter@fiap.com.br)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7146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13148" y="3900488"/>
            <a:ext cx="914399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MUDANÇA DE TURMAS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F"/>
            </a:pPr>
            <a:r>
              <a:rPr lang="pt-BR" sz="2400" dirty="0">
                <a:solidFill>
                  <a:schemeClr val="bg1"/>
                </a:solidFill>
              </a:rPr>
              <a:t> De 18/02 a 27/02 - Período para solicitação de mudança de turmas e cursos na secretaria pelo email (helpcenter@fiap.com.br)</a:t>
            </a:r>
          </a:p>
          <a:p>
            <a:pPr algn="just">
              <a:buFont typeface="Wingdings" pitchFamily="2" charset="2"/>
              <a:buChar char="F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F"/>
            </a:pPr>
            <a:r>
              <a:rPr lang="pt-BR" sz="2400" dirty="0">
                <a:solidFill>
                  <a:schemeClr val="bg1"/>
                </a:solidFill>
              </a:rPr>
              <a:t> 06/03 -  Divulgação dos pedidos de troca de curso e turma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ctr"/>
            <a:endParaRPr 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571975" y="6149052"/>
            <a:ext cx="65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otham HTF Book" pitchFamily="2" charset="0"/>
              <a:sym typeface="Avenir Roman"/>
            </a:endParaRPr>
          </a:p>
        </p:txBody>
      </p:sp>
      <p:pic>
        <p:nvPicPr>
          <p:cNvPr id="2" name="Picture 1" descr="0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5" y="0"/>
            <a:ext cx="45895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364" y="2781747"/>
            <a:ext cx="3437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3200" dirty="0">
                <a:solidFill>
                  <a:schemeClr val="bg1"/>
                </a:solidFill>
                <a:latin typeface="Gotham HTF Black"/>
              </a:rPr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117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57212" y="278057"/>
            <a:ext cx="820102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cap="all" dirty="0">
                <a:solidFill>
                  <a:srgbClr val="FFFF00"/>
                </a:solidFill>
              </a:rPr>
              <a:t>Critérios para avaliação e aprovação  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As notas semestrais são assim compostas: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20% para Nota de Avaliação Continuada (NAC). </a:t>
            </a: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30% para a Avaliação Multidisciplinar (AM). </a:t>
            </a: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50% para a Prova Semestral (PS).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O cálculo da Média Semestral (MS) deve levar em consideração o peso de cada avaliação: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rgbClr val="FFFF00"/>
                </a:solidFill>
              </a:rPr>
              <a:t>MS = (NAC x 0.2 + AM x 0.3 + PS x 0.5)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138DF-3CCF-4F6C-8A17-0415DAC0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2" y="4343987"/>
            <a:ext cx="6888956" cy="1781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0</TotalTime>
  <Words>1619</Words>
  <Application>Microsoft Office PowerPoint</Application>
  <PresentationFormat>Apresentação na tela (4:3)</PresentationFormat>
  <Paragraphs>212</Paragraphs>
  <Slides>42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42</vt:i4>
      </vt:variant>
    </vt:vector>
  </HeadingPairs>
  <TitlesOfParts>
    <vt:vector size="54" baseType="lpstr">
      <vt:lpstr>Arial</vt:lpstr>
      <vt:lpstr>Calibri</vt:lpstr>
      <vt:lpstr>Gotham HTF Black</vt:lpstr>
      <vt:lpstr>Gotham HTF Book</vt:lpstr>
      <vt:lpstr>Gotham HTF Light</vt:lpstr>
      <vt:lpstr>Gotham-Bold</vt:lpstr>
      <vt:lpstr>Gotham-Book</vt:lpstr>
      <vt:lpstr>Wingdings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Renato Jardim Parducci</cp:lastModifiedBy>
  <cp:revision>280</cp:revision>
  <dcterms:created xsi:type="dcterms:W3CDTF">2015-01-30T10:46:50Z</dcterms:created>
  <dcterms:modified xsi:type="dcterms:W3CDTF">2019-02-05T21:02:18Z</dcterms:modified>
</cp:coreProperties>
</file>